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1511935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13" autoAdjust="0"/>
    <p:restoredTop sz="94660"/>
  </p:normalViewPr>
  <p:slideViewPr>
    <p:cSldViewPr snapToGrid="0">
      <p:cViewPr varScale="1">
        <p:scale>
          <a:sx n="53" d="100"/>
          <a:sy n="53" d="100"/>
        </p:scale>
        <p:origin x="30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1BB33-B828-4FFC-980B-EF7588B8E516}" type="datetimeFigureOut">
              <a:rPr lang="el-GR" smtClean="0"/>
              <a:t>19/9/2019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61A29-6DCC-4DE5-9894-12CD3DB4B4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5390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1BB33-B828-4FFC-980B-EF7588B8E516}" type="datetimeFigureOut">
              <a:rPr lang="el-GR" smtClean="0"/>
              <a:t>19/9/2019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61A29-6DCC-4DE5-9894-12CD3DB4B4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840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1BB33-B828-4FFC-980B-EF7588B8E516}" type="datetimeFigureOut">
              <a:rPr lang="el-GR" smtClean="0"/>
              <a:t>19/9/2019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61A29-6DCC-4DE5-9894-12CD3DB4B4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3308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1BB33-B828-4FFC-980B-EF7588B8E516}" type="datetimeFigureOut">
              <a:rPr lang="el-GR" smtClean="0"/>
              <a:t>19/9/2019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61A29-6DCC-4DE5-9894-12CD3DB4B4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8403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1BB33-B828-4FFC-980B-EF7588B8E516}" type="datetimeFigureOut">
              <a:rPr lang="el-GR" smtClean="0"/>
              <a:t>19/9/2019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61A29-6DCC-4DE5-9894-12CD3DB4B4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3405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1BB33-B828-4FFC-980B-EF7588B8E516}" type="datetimeFigureOut">
              <a:rPr lang="el-GR" smtClean="0"/>
              <a:t>19/9/2019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61A29-6DCC-4DE5-9894-12CD3DB4B4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1973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1BB33-B828-4FFC-980B-EF7588B8E516}" type="datetimeFigureOut">
              <a:rPr lang="el-GR" smtClean="0"/>
              <a:t>19/9/2019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61A29-6DCC-4DE5-9894-12CD3DB4B4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2771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1BB33-B828-4FFC-980B-EF7588B8E516}" type="datetimeFigureOut">
              <a:rPr lang="el-GR" smtClean="0"/>
              <a:t>19/9/2019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61A29-6DCC-4DE5-9894-12CD3DB4B4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8531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1BB33-B828-4FFC-980B-EF7588B8E516}" type="datetimeFigureOut">
              <a:rPr lang="el-GR" smtClean="0"/>
              <a:t>19/9/2019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61A29-6DCC-4DE5-9894-12CD3DB4B4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93181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1BB33-B828-4FFC-980B-EF7588B8E516}" type="datetimeFigureOut">
              <a:rPr lang="el-GR" smtClean="0"/>
              <a:t>19/9/2019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61A29-6DCC-4DE5-9894-12CD3DB4B4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1941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1BB33-B828-4FFC-980B-EF7588B8E516}" type="datetimeFigureOut">
              <a:rPr lang="el-GR" smtClean="0"/>
              <a:t>19/9/2019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61A29-6DCC-4DE5-9894-12CD3DB4B4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0223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1BB33-B828-4FFC-980B-EF7588B8E516}" type="datetimeFigureOut">
              <a:rPr lang="el-GR" smtClean="0"/>
              <a:t>19/9/2019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61A29-6DCC-4DE5-9894-12CD3DB4B4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0381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88" y="505571"/>
            <a:ext cx="3200677" cy="1828959"/>
          </a:xfrm>
          <a:prstGeom prst="rect">
            <a:avLst/>
          </a:prstGeom>
        </p:spPr>
      </p:pic>
      <p:sp>
        <p:nvSpPr>
          <p:cNvPr id="5" name="Ορθογώνιο 4"/>
          <p:cNvSpPr/>
          <p:nvPr/>
        </p:nvSpPr>
        <p:spPr>
          <a:xfrm>
            <a:off x="371488" y="1969351"/>
            <a:ext cx="3200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200" b="1" dirty="0"/>
              <a:t>Εργαστήριο Γλώσσας &amp; Λογοτεχνίας</a:t>
            </a:r>
            <a:endParaRPr lang="en-US" sz="1200" b="1" dirty="0"/>
          </a:p>
        </p:txBody>
      </p:sp>
      <p:sp>
        <p:nvSpPr>
          <p:cNvPr id="6" name="Ορθογώνιο 5"/>
          <p:cNvSpPr/>
          <p:nvPr/>
        </p:nvSpPr>
        <p:spPr>
          <a:xfrm>
            <a:off x="546941" y="2342549"/>
            <a:ext cx="9535884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20000"/>
                    <a:lumOff val="80000"/>
                  </a:srgb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                      </a:t>
            </a:r>
          </a:p>
          <a:p>
            <a:pPr algn="ctr">
              <a:defRPr/>
            </a:pPr>
            <a:r>
              <a:rPr lang="el-GR" sz="4000" kern="0" dirty="0">
                <a:solidFill>
                  <a:srgbClr val="4472C4">
                    <a:lumMod val="20000"/>
                    <a:lumOff val="80000"/>
                  </a:srgbClr>
                </a:solidFill>
                <a:latin typeface="Calibri Light" panose="020F0302020204030204"/>
                <a:ea typeface="+mj-ea"/>
                <a:cs typeface="+mj-cs"/>
              </a:rPr>
              <a:t>Διεθνές Συνέδριο </a:t>
            </a:r>
            <a: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20000"/>
                    <a:lumOff val="80000"/>
                  </a:srgb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/>
            </a:r>
            <a:br>
              <a:rPr kumimoji="0" lang="en-US" sz="4000" b="0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20000"/>
                    <a:lumOff val="80000"/>
                  </a:srgb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lang="el-GR" sz="4000" b="1" kern="0" dirty="0">
                <a:solidFill>
                  <a:srgbClr val="4472C4">
                    <a:lumMod val="20000"/>
                    <a:lumOff val="80000"/>
                  </a:srgbClr>
                </a:solidFill>
                <a:latin typeface="Calibri Light" panose="020F0302020204030204"/>
                <a:ea typeface="+mj-ea"/>
                <a:cs typeface="+mj-cs"/>
              </a:rPr>
              <a:t>Οι παιδαγωγικές ιδέες του </a:t>
            </a:r>
            <a:r>
              <a:rPr lang="en-US" sz="4000" b="1" kern="0" dirty="0" err="1">
                <a:solidFill>
                  <a:srgbClr val="4472C4">
                    <a:lumMod val="20000"/>
                    <a:lumOff val="80000"/>
                  </a:srgbClr>
                </a:solidFill>
                <a:latin typeface="Calibri Light" panose="020F0302020204030204"/>
                <a:ea typeface="+mj-ea"/>
                <a:cs typeface="+mj-cs"/>
              </a:rPr>
              <a:t>Janusz</a:t>
            </a:r>
            <a:r>
              <a:rPr lang="en-US" sz="4000" b="1" kern="0" dirty="0">
                <a:solidFill>
                  <a:srgbClr val="4472C4">
                    <a:lumMod val="20000"/>
                    <a:lumOff val="80000"/>
                  </a:srgbClr>
                </a:solidFill>
                <a:latin typeface="Calibri Light" panose="020F0302020204030204"/>
                <a:ea typeface="+mj-ea"/>
                <a:cs typeface="+mj-cs"/>
              </a:rPr>
              <a:t> </a:t>
            </a:r>
            <a:r>
              <a:rPr lang="en-US" sz="4000" b="1" kern="0" dirty="0" err="1">
                <a:solidFill>
                  <a:srgbClr val="4472C4">
                    <a:lumMod val="20000"/>
                    <a:lumOff val="80000"/>
                  </a:srgbClr>
                </a:solidFill>
                <a:latin typeface="Calibri Light" panose="020F0302020204030204"/>
                <a:ea typeface="+mj-ea"/>
                <a:cs typeface="+mj-cs"/>
              </a:rPr>
              <a:t>Korczak</a:t>
            </a:r>
            <a:r>
              <a:rPr lang="en-US" sz="4000" b="1" kern="0" dirty="0">
                <a:solidFill>
                  <a:srgbClr val="4472C4">
                    <a:lumMod val="20000"/>
                    <a:lumOff val="80000"/>
                  </a:srgbClr>
                </a:solidFill>
                <a:latin typeface="Calibri Light" panose="020F0302020204030204"/>
                <a:ea typeface="+mj-ea"/>
                <a:cs typeface="+mj-cs"/>
              </a:rPr>
              <a:t>: </a:t>
            </a:r>
            <a:r>
              <a:rPr lang="el-GR" sz="4000" b="1" kern="0" dirty="0">
                <a:solidFill>
                  <a:srgbClr val="4472C4">
                    <a:lumMod val="20000"/>
                    <a:lumOff val="80000"/>
                  </a:srgbClr>
                </a:solidFill>
                <a:latin typeface="Calibri Light" panose="020F0302020204030204"/>
                <a:ea typeface="+mj-ea"/>
                <a:cs typeface="+mj-cs"/>
              </a:rPr>
              <a:t>Σχεδιάζοντας το μέλλον ενός κόσμου που σέβεται τα παιδιά και τα δικαιώματά τους </a:t>
            </a:r>
            <a:endParaRPr kumimoji="0" lang="el-GR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659" y="6202264"/>
            <a:ext cx="2782957" cy="5213032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1469" y="5183304"/>
            <a:ext cx="3336301" cy="5415325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315DDF10-B9E0-4640-8A53-DE513522FDEC}"/>
              </a:ext>
            </a:extLst>
          </p:cNvPr>
          <p:cNvSpPr txBox="1">
            <a:spLocks/>
          </p:cNvSpPr>
          <p:nvPr/>
        </p:nvSpPr>
        <p:spPr>
          <a:xfrm>
            <a:off x="3001616" y="6878471"/>
            <a:ext cx="4219853" cy="152360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1069208" rtl="0" eaLnBrk="1" latinLnBrk="0" hangingPunct="1">
              <a:lnSpc>
                <a:spcPct val="90000"/>
              </a:lnSpc>
              <a:spcBef>
                <a:spcPts val="1169"/>
              </a:spcBef>
              <a:buFont typeface="Arial" panose="020B0604020202020204" pitchFamily="34" charset="0"/>
              <a:buNone/>
              <a:defRPr sz="28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604" indent="0" algn="ctr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None/>
              <a:defRPr sz="233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69208" indent="0" algn="ctr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None/>
              <a:defRPr sz="21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3812" indent="0" algn="ctr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None/>
              <a:defRPr sz="18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38416" indent="0" algn="ctr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None/>
              <a:defRPr sz="18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73020" indent="0" algn="ctr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None/>
              <a:defRPr sz="18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7624" indent="0" algn="ctr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None/>
              <a:defRPr sz="18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42228" indent="0" algn="ctr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None/>
              <a:defRPr sz="18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6832" indent="0" algn="ctr" defTabSz="1069208" rtl="0" eaLnBrk="1" latinLnBrk="0" hangingPunct="1">
              <a:lnSpc>
                <a:spcPct val="90000"/>
              </a:lnSpc>
              <a:spcBef>
                <a:spcPts val="585"/>
              </a:spcBef>
              <a:buFont typeface="Arial" panose="020B0604020202020204" pitchFamily="34" charset="0"/>
              <a:buNone/>
              <a:defRPr sz="18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i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&amp;</a:t>
            </a:r>
            <a:r>
              <a:rPr lang="el-GR" sz="3200" b="1" i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 </a:t>
            </a:r>
            <a:r>
              <a:rPr lang="el-GR" sz="3200" b="1" i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Οκτωβρίου</a:t>
            </a:r>
            <a:r>
              <a:rPr lang="en-US" sz="3200" b="1" i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2019 </a:t>
            </a:r>
          </a:p>
          <a:p>
            <a:r>
              <a:rPr lang="el-GR" sz="3200" b="1" i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Συνεδριακό και Πολιτιστικό Κέντρο Παν. Πατρών </a:t>
            </a:r>
            <a:endParaRPr lang="en-US" sz="3200" b="1" i="1" dirty="0">
              <a:solidFill>
                <a:schemeClr val="accent1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Ορθογώνιο 9"/>
          <p:cNvSpPr/>
          <p:nvPr/>
        </p:nvSpPr>
        <p:spPr>
          <a:xfrm>
            <a:off x="3731179" y="14667794"/>
            <a:ext cx="72484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Πληροφορίες</a:t>
            </a:r>
            <a:r>
              <a:rPr lang="en-US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: https://</a:t>
            </a:r>
            <a:r>
              <a:rPr lang="en-US" b="1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languliterlab.gr</a:t>
            </a:r>
            <a:r>
              <a:rPr lang="en-US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,   E-mail::  korczak19@upatras.gr</a:t>
            </a:r>
            <a:endParaRPr lang="el-GR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Ορθογώνιο 11"/>
          <p:cNvSpPr/>
          <p:nvPr/>
        </p:nvSpPr>
        <p:spPr>
          <a:xfrm>
            <a:off x="156298" y="13070828"/>
            <a:ext cx="1025919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«</a:t>
            </a:r>
            <a:r>
              <a:rPr lang="el-GR" b="1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Το έργο του έχει μεγάλη αξία, διαχρονικά. Ιδίως όμως στις μέρες μας, που τόσα παιδιά έρχονται αντιμέτωπα με σοβαρές παραβιάσεις δικαιωμάτων τους, λόγω της κρίσης, της αυξανόμενης ανεργίας, της διαρκώς </a:t>
            </a:r>
            <a:r>
              <a:rPr lang="el-GR" b="1" i="1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εξαπλούμενης</a:t>
            </a:r>
            <a:r>
              <a:rPr lang="el-GR" b="1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βίας, της προσφυγιάς και των δυσκολιών που αντιμετωπίζουν οι γονείς να μεγαλώσουν τα παιδιά τους σε ένα ασφαλές περιβάλλον</a:t>
            </a:r>
            <a:r>
              <a:rPr lang="el-GR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.»  </a:t>
            </a:r>
          </a:p>
          <a:p>
            <a:r>
              <a:rPr lang="el-GR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                           Γιώργος Μόσχος, </a:t>
            </a:r>
            <a:r>
              <a:rPr lang="el-GR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πρ</a:t>
            </a:r>
            <a:r>
              <a:rPr lang="el-GR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 Βοηθός Συνήγορος του Πολίτη για τα Δικαιώματα του Παιδιού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7553739" y="1992435"/>
            <a:ext cx="2016981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l-GR" alt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6" name="Εικόνα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63957" y="882700"/>
            <a:ext cx="2444884" cy="1213111"/>
          </a:xfrm>
          <a:prstGeom prst="rect">
            <a:avLst/>
          </a:prstGeom>
        </p:spPr>
      </p:pic>
      <p:pic>
        <p:nvPicPr>
          <p:cNvPr id="17" name="Εικόνα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36347" y="1049690"/>
            <a:ext cx="2890014" cy="994615"/>
          </a:xfrm>
          <a:prstGeom prst="rect">
            <a:avLst/>
          </a:prstGeom>
        </p:spPr>
      </p:pic>
      <p:pic>
        <p:nvPicPr>
          <p:cNvPr id="18" name="Εικόνα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1301" y="11933807"/>
            <a:ext cx="1828959" cy="896190"/>
          </a:xfrm>
          <a:prstGeom prst="rect">
            <a:avLst/>
          </a:prstGeom>
        </p:spPr>
      </p:pic>
      <p:pic>
        <p:nvPicPr>
          <p:cNvPr id="19" name="Εικόνα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31781" y="11933807"/>
            <a:ext cx="2330094" cy="896190"/>
          </a:xfrm>
          <a:prstGeom prst="rect">
            <a:avLst/>
          </a:prstGeom>
        </p:spPr>
      </p:pic>
      <p:pic>
        <p:nvPicPr>
          <p:cNvPr id="20" name="Εικόνα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85895" y="11858665"/>
            <a:ext cx="1164437" cy="951058"/>
          </a:xfrm>
          <a:prstGeom prst="rect">
            <a:avLst/>
          </a:prstGeom>
        </p:spPr>
      </p:pic>
      <p:pic>
        <p:nvPicPr>
          <p:cNvPr id="21" name="Εικόνα 2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61853" y="11848587"/>
            <a:ext cx="1187087" cy="951058"/>
          </a:xfrm>
          <a:prstGeom prst="rect">
            <a:avLst/>
          </a:prstGeom>
        </p:spPr>
      </p:pic>
      <p:pic>
        <p:nvPicPr>
          <p:cNvPr id="22" name="Εικόνα 2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260461" y="11848587"/>
            <a:ext cx="1909431" cy="95105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61766E2-3CC3-584A-928D-83A3F80D96CA}"/>
              </a:ext>
            </a:extLst>
          </p:cNvPr>
          <p:cNvSpPr/>
          <p:nvPr/>
        </p:nvSpPr>
        <p:spPr>
          <a:xfrm>
            <a:off x="7980639" y="10733970"/>
            <a:ext cx="25848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l-GR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Εγγραφ</a:t>
            </a:r>
            <a:r>
              <a:rPr lang="en-US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ή</a:t>
            </a:r>
            <a:r>
              <a:rPr lang="el-GR" dirty="0">
                <a:solidFill>
                  <a:schemeClr val="tx2">
                    <a:lumMod val="40000"/>
                    <a:lumOff val="60000"/>
                  </a:schemeClr>
                </a:solidFill>
              </a:rPr>
              <a:t>: Κανονική 40 </a:t>
            </a:r>
            <a:r>
              <a:rPr lang="en-US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€</a:t>
            </a:r>
            <a:r>
              <a:rPr lang="el-GR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</a:p>
          <a:p>
            <a:r>
              <a:rPr lang="el-GR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                   Φοιτητές 15 </a:t>
            </a:r>
            <a:r>
              <a:rPr lang="en-US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€</a:t>
            </a:r>
            <a:endParaRPr lang="el-GR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5636D441-8450-BF48-928F-F2E73D3D97BF}"/>
              </a:ext>
            </a:extLst>
          </p:cNvPr>
          <p:cNvPicPr/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260"/>
          <a:stretch/>
        </p:blipFill>
        <p:spPr bwMode="auto">
          <a:xfrm>
            <a:off x="371488" y="587676"/>
            <a:ext cx="3200400" cy="12934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4102658-E4DF-F343-A6B9-EB7140349AF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3866" y="10399990"/>
            <a:ext cx="3882481" cy="595435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914A747D-7ED8-1847-9A72-A1D1628C1334}"/>
              </a:ext>
            </a:extLst>
          </p:cNvPr>
          <p:cNvSpPr/>
          <p:nvPr/>
        </p:nvSpPr>
        <p:spPr>
          <a:xfrm>
            <a:off x="3128131" y="10057606"/>
            <a:ext cx="1972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Σε συνεργασία με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3375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</TotalTime>
  <Words>117</Words>
  <Application>Microsoft Office PowerPoint</Application>
  <PresentationFormat>Προσαρμογή</PresentationFormat>
  <Paragraphs>12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Θέμα του Office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ktha</dc:creator>
  <cp:lastModifiedBy>Αστέρη Θεοδώρα</cp:lastModifiedBy>
  <cp:revision>19</cp:revision>
  <dcterms:created xsi:type="dcterms:W3CDTF">2019-09-03T14:28:27Z</dcterms:created>
  <dcterms:modified xsi:type="dcterms:W3CDTF">2019-09-19T12:00:14Z</dcterms:modified>
</cp:coreProperties>
</file>